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66.119.113.57\share\&#38450;&#28797;&#12385;&#12419;&#12435;\&#38450;&#28797;&#29677;\&#38450;&#28797;&#20225;&#30011;&#20418;&#21729;\R02\&#9632;&#23713;&#37096;&#20316;&#26989;&#29992;&#9632;\03_&#12383;&#12417;&#27744;&#36942;&#21435;10&#12363;&#24180;&#12398;&#34987;&#28797;&#29366;&#27841;&#12522;&#12496;&#12452;&#12473;\&#65288;&#36196;&#23383;&#20462;&#27491;&#29256;&#65289;20200122&#12383;&#12417;&#27744;&#34987;&#28797;&#29366;&#27841;&#12496;&#12483;&#12463;&#12487;&#12540;&#12479;&#65288;&#38450;&#28187;&#23460;&#12408;&#6528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66.119.113.57\share\&#38450;&#28797;&#12385;&#12419;&#12435;\&#38450;&#28797;&#29677;\&#38450;&#28797;&#20225;&#30011;&#20418;&#21729;\R02\&#9632;&#23713;&#37096;&#20316;&#26989;&#29992;&#9632;\03_&#12383;&#12417;&#27744;&#36942;&#21435;10&#12363;&#24180;&#12398;&#34987;&#28797;&#29366;&#27841;&#12522;&#12496;&#12452;&#12473;\&#65288;&#36196;&#23383;&#20462;&#27491;&#29256;&#65289;20200122&#12383;&#12417;&#27744;&#34987;&#28797;&#29366;&#27841;&#12496;&#12483;&#12463;&#12487;&#12540;&#12479;&#65288;&#38450;&#28187;&#23460;&#12408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60836859426423"/>
          <c:y val="0.11913696060037524"/>
          <c:w val="0.55771039022096847"/>
          <c:h val="0.74186991869918695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F0">
                  <a:alpha val="6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69-4BC4-A758-07F0B8316D93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69-4BC4-A758-07F0B8316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F69-4BC4-A758-07F0B8316D93}"/>
              </c:ext>
            </c:extLst>
          </c:dPt>
          <c:cat>
            <c:strRef>
              <c:f>被災件数内訳!$E$5:$G$5</c:f>
              <c:strCache>
                <c:ptCount val="3"/>
                <c:pt idx="0">
                  <c:v>豪雨</c:v>
                </c:pt>
                <c:pt idx="1">
                  <c:v>地震</c:v>
                </c:pt>
                <c:pt idx="2">
                  <c:v>その他</c:v>
                </c:pt>
              </c:strCache>
            </c:strRef>
          </c:cat>
          <c:val>
            <c:numRef>
              <c:f>被災件数内訳!$E$20:$G$20</c:f>
              <c:numCache>
                <c:formatCode>0.00%</c:formatCode>
                <c:ptCount val="3"/>
                <c:pt idx="0">
                  <c:v>0.7890743550834598</c:v>
                </c:pt>
                <c:pt idx="1">
                  <c:v>0.20883915022761759</c:v>
                </c:pt>
                <c:pt idx="2">
                  <c:v>2.0864946889226099E-3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69-4BC4-A758-07F0B8316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0237187009743"/>
          <c:y val="0.1681560696096463"/>
          <c:w val="0.55330277385989657"/>
          <c:h val="0.73600687929956221"/>
        </c:manualLayout>
      </c:layout>
      <c:pieChart>
        <c:varyColors val="1"/>
        <c:ser>
          <c:idx val="0"/>
          <c:order val="0"/>
          <c:spPr>
            <a:solidFill>
              <a:srgbClr val="00B0F0">
                <a:alpha val="60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F0">
                  <a:alpha val="6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D0-4950-B114-5223859EA411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D0-4950-B114-5223859EA411}"/>
              </c:ext>
            </c:extLst>
          </c:dPt>
          <c:dPt>
            <c:idx val="2"/>
            <c:bubble3D val="0"/>
            <c:spPr>
              <a:solidFill>
                <a:srgbClr val="00B0F0">
                  <a:alpha val="6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D0-4950-B114-5223859EA411}"/>
              </c:ext>
            </c:extLst>
          </c:dPt>
          <c:dLbls>
            <c:delete val="1"/>
          </c:dLbls>
          <c:cat>
            <c:strRef>
              <c:f>決壊件数内訳!$C$3:$E$3</c:f>
              <c:strCache>
                <c:ptCount val="3"/>
                <c:pt idx="0">
                  <c:v>豪雨</c:v>
                </c:pt>
                <c:pt idx="1">
                  <c:v>地震</c:v>
                </c:pt>
                <c:pt idx="2">
                  <c:v>その他（0件）</c:v>
                </c:pt>
              </c:strCache>
            </c:strRef>
          </c:cat>
          <c:val>
            <c:numRef>
              <c:f>決壊件数内訳!$C$17:$E$17</c:f>
              <c:numCache>
                <c:formatCode>General</c:formatCode>
                <c:ptCount val="3"/>
                <c:pt idx="0">
                  <c:v>411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D0-4950-B114-5223859EA41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FD0-4950-B114-5223859EA4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FD0-4950-B114-5223859EA4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FD0-4950-B114-5223859EA4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決壊件数内訳!$C$3:$E$3</c:f>
              <c:strCache>
                <c:ptCount val="3"/>
                <c:pt idx="0">
                  <c:v>豪雨</c:v>
                </c:pt>
                <c:pt idx="1">
                  <c:v>地震</c:v>
                </c:pt>
                <c:pt idx="2">
                  <c:v>その他（0件）</c:v>
                </c:pt>
              </c:strCache>
            </c:strRef>
          </c:cat>
          <c:val>
            <c:numRef>
              <c:f>決壊件数内訳!$C$18:$E$18</c:f>
              <c:numCache>
                <c:formatCode>0%</c:formatCode>
                <c:ptCount val="3"/>
                <c:pt idx="0">
                  <c:v>0.98561151079136688</c:v>
                </c:pt>
                <c:pt idx="1">
                  <c:v>1.4388489208633094E-2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FD0-4950-B114-5223859EA41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0.47848</cdr:x>
      <cdr:y>0.53376</cdr:y>
    </cdr:from>
    <cdr:to>
      <cdr:x>0.70528</cdr:x>
      <cdr:y>0.81709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125512" y="1960653"/>
          <a:ext cx="1007489" cy="1040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79%</a:t>
          </a:r>
        </a:p>
        <a:p xmlns:a="http://schemas.openxmlformats.org/drawingml/2006/main">
          <a:pPr algn="ctr"/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（</a:t>
          </a:r>
          <a:r>
            <a:rPr lang="en-US" altLang="ja-JP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8,320</a:t>
          </a:r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件）</a:t>
          </a:r>
        </a:p>
      </cdr:txBody>
    </cdr:sp>
  </cdr:relSizeAnchor>
  <cdr:relSizeAnchor xmlns:cdr="http://schemas.openxmlformats.org/drawingml/2006/chartDrawing">
    <cdr:from>
      <cdr:x>0.27319</cdr:x>
      <cdr:y>0.30984</cdr:y>
    </cdr:from>
    <cdr:to>
      <cdr:x>0.5</cdr:x>
      <cdr:y>0.59317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213562" y="1138113"/>
          <a:ext cx="1007533" cy="1040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21%</a:t>
          </a:r>
        </a:p>
        <a:p xmlns:a="http://schemas.openxmlformats.org/drawingml/2006/main">
          <a:pPr algn="ctr"/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（</a:t>
          </a:r>
          <a:r>
            <a:rPr lang="en-US" altLang="ja-JP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2,202</a:t>
          </a:r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件）</a:t>
          </a:r>
        </a:p>
      </cdr:txBody>
    </cdr:sp>
  </cdr:relSizeAnchor>
  <cdr:relSizeAnchor xmlns:cdr="http://schemas.openxmlformats.org/drawingml/2006/chartDrawing">
    <cdr:from>
      <cdr:x>0.40675</cdr:x>
      <cdr:y>0.13964</cdr:y>
    </cdr:from>
    <cdr:to>
      <cdr:x>0.63356</cdr:x>
      <cdr:y>0.42298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1038180" y="267940"/>
          <a:ext cx="578910" cy="543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400" b="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&gt;0 %</a:t>
          </a:r>
          <a:endParaRPr lang="en-US" altLang="ja-JP" sz="1400" b="0" dirty="0">
            <a:latin typeface="HGPｺﾞｼｯｸM" panose="020B0600000000000000" pitchFamily="50" charset="-128"/>
            <a:ea typeface="HGPｺﾞｼｯｸM" panose="020B0600000000000000" pitchFamily="50" charset="-128"/>
            <a:cs typeface="メイリオ" panose="020B0604030504040204" pitchFamily="50" charset="-128"/>
          </a:endParaRPr>
        </a:p>
        <a:p xmlns:a="http://schemas.openxmlformats.org/drawingml/2006/main">
          <a:pPr algn="ctr"/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（</a:t>
          </a:r>
          <a:r>
            <a:rPr lang="en-US" altLang="ja-JP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22</a:t>
          </a:r>
          <a:r>
            <a:rPr lang="ja-JP" altLang="en-US" sz="1400" b="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rPr>
            <a:t>件）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5062-095E-43C6-BEAA-96F254AF5A1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34A9-E33E-468C-8E11-DC212A2D3E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63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9450" y="811213"/>
            <a:ext cx="5399088" cy="4051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21">
              <a:defRPr/>
            </a:pPr>
            <a:fld id="{2A05B7DA-23FE-44B6-8475-2C70D84B6BCD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21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63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8A3E5-59CA-4B59-85B9-0EA1471F1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4A9D21-A277-49E5-BD7E-60488A76B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28E56A-4AB3-479C-9EB7-989BFA6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A6F313-8CA1-4FB1-80E0-F6A088B2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8C1AD4-0BF3-43CA-8BAC-6511D6DA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4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D38999-EDCB-45B5-A031-17BF0464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382A30-9E88-4DEB-AA8D-D5BDE481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557972-23D5-4B71-80D0-FF2281CD4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08547-467D-4180-9CF4-C6CE0D6B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0DB49B-7F98-4E4E-9ABB-36FDC0BA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8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0871541-53CC-4AC9-8EEC-B7046C5BA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2FCFA7-6DB9-4976-8E9C-96ABAE19D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EC7C3-C653-4315-B3C0-ABED824D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3BBF5A-A446-4360-855D-90ACEFA3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79FFD2-AD3E-4626-89E6-4A1BB27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5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C1CA94-E272-419B-B7DF-F40E179A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9454E1-58BC-4E1E-A3A1-3551F176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6DEA82-D743-4714-A7CF-0A749030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4E8ED-5F84-4320-9716-6AB4206A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A2E6D7-96CC-410A-A958-0004C4AE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9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3866E8-07D8-4261-83F5-4287EDE64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1C0538-9491-4DEC-AF9D-070BF236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6CDB67-360B-4FE4-A76F-B528AE1F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60D78-8179-488A-8EE5-186C9294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DE261A-72D8-4D84-B70B-9EE2FA22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05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A90D5-2E68-4E2F-BFFB-807B2644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7BBE2-22C1-4AAD-B7CC-12686372D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994F19-35D3-4B6A-AE3A-A96322B5D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36D614-CD58-452C-8D37-C4EA17CCE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FCB45E-F205-4ED9-A5E3-30143A30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4A2896-819A-4F5B-BA10-9DD6EF45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4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998DB0-98A0-4F37-9D94-1850949E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CACA8-C98C-4EF9-B61D-754CFCB83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67F255-7B75-41DF-810C-C653947B1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1CC8EA-3C11-42F5-9ACF-A793FCDA7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A6AFD32-4C17-4694-B519-67BF53E31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9BD46C-749A-4B18-B823-DBA9A523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60BB4C-4DC2-4B23-8EA9-8CDD7855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59485A-F9A3-4062-A2B3-1C9FD842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6B338-80CA-4DEA-B9F8-853539C9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9E57DF-C603-4071-9CF0-EEBEC622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F967BD-EED4-4E41-9154-A0B3BA89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2AE125-CAEA-4FBB-BEDD-2923B33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3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99D4E5-5EAB-4B9E-A39C-358E5F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49D575-ECDC-4170-8753-6B436E8D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DB39DA-CA39-4CD8-871D-107CE0AD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6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393AA-7F8B-4F52-A227-53831055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259475-2315-44F0-8D3E-6F029ED9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63876F-4D55-4DAF-9D8E-5E12B5A7A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C1778B-8C62-4775-8FAD-BA35EC89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EF5EC8-328E-4F29-A6CC-3D3D4CC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87C526-FC68-4C21-9D66-F14A46BC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3B3E0-961F-4ACD-8158-B2C2C58C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A03515-7315-4757-9C94-CCAD26C3C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39B0A2-A9EA-4B5A-A174-ECF3D8235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D3966F-8DF0-47ED-96A0-387F43A5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8E3AA6-6847-46A3-A70F-DD7D3E00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022889-9F08-4D82-A67A-6BBE421B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79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9F37FB-BCF8-4B2E-8DC8-F02DF026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AF3E0C-778F-4A1B-8A6D-571AA61ED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9484C-EEE4-4A90-B252-4BC135BC4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5E4C-91FC-4575-BD3E-A478A4618541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89F47-1123-4AC8-8923-FC5C89A68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AEBC77-2740-46FC-B2FD-F17A4C073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719E-8AE7-4AA0-A60F-B511A68790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6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グラフ 68">
            <a:extLst>
              <a:ext uri="{FF2B5EF4-FFF2-40B4-BE49-F238E27FC236}">
                <a16:creationId xmlns:a16="http://schemas.microsoft.com/office/drawing/2014/main" id="{830E07C6-B7DE-4D09-BB45-FF72ABE63D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620"/>
              </p:ext>
            </p:extLst>
          </p:nvPr>
        </p:nvGraphicFramePr>
        <p:xfrm>
          <a:off x="155049" y="2047079"/>
          <a:ext cx="4442191" cy="367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5" name="グラフ 64">
            <a:extLst>
              <a:ext uri="{FF2B5EF4-FFF2-40B4-BE49-F238E27FC236}">
                <a16:creationId xmlns:a16="http://schemas.microsoft.com/office/drawing/2014/main" id="{11386AD0-72F6-40C5-A23E-E737C6812F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29824"/>
              </p:ext>
            </p:extLst>
          </p:nvPr>
        </p:nvGraphicFramePr>
        <p:xfrm>
          <a:off x="4597239" y="1828136"/>
          <a:ext cx="4442191" cy="375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72222" y="1697123"/>
            <a:ext cx="3007844" cy="43088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tIns="0" bIns="0" rtlCol="0">
            <a:spAutoFit/>
          </a:bodyPr>
          <a:lstStyle/>
          <a:p>
            <a:pPr algn="ctr" defTabSz="844048">
              <a:defRPr/>
            </a:pPr>
            <a:r>
              <a:rPr lang="ja-JP" altLang="en-US" sz="1400" b="1" u="sng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ため池の被災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件数</a:t>
            </a:r>
            <a:endParaRPr lang="en-US" altLang="ja-JP" sz="1400" b="1" u="sng" dirty="0" smtClean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defTabSz="844048"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（１０，５４４件）</a:t>
            </a:r>
            <a:endParaRPr lang="en-US" altLang="ja-JP" sz="1400" b="1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87518" y="1697123"/>
            <a:ext cx="3007844" cy="43088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tIns="0" bIns="0" rtlCol="0">
            <a:spAutoFit/>
          </a:bodyPr>
          <a:lstStyle/>
          <a:p>
            <a:pPr algn="ctr" defTabSz="844048">
              <a:defRPr/>
            </a:pPr>
            <a:r>
              <a:rPr lang="ja-JP" altLang="en-US" sz="1400" b="1" u="sng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ため池の決壊件数</a:t>
            </a:r>
            <a:endParaRPr lang="en-US" altLang="ja-JP" sz="1400" b="1" u="sng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defTabSz="844048"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（４１７件）</a:t>
            </a:r>
            <a:endParaRPr lang="ja-JP" altLang="en-US" sz="1400" b="1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102645" y="3945796"/>
            <a:ext cx="1503702" cy="857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48">
              <a:defRPr/>
            </a:pPr>
            <a:r>
              <a:rPr lang="en-US" altLang="ja-JP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98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defTabSz="844048">
              <a:defRPr/>
            </a:pP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411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件）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5940126" y="2388997"/>
            <a:ext cx="1503702" cy="857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48">
              <a:defRPr/>
            </a:pPr>
            <a:r>
              <a:rPr lang="en-US" altLang="ja-JP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defTabSz="844048">
              <a:defRPr/>
            </a:pP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件）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939760" y="5851377"/>
            <a:ext cx="2355602" cy="553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44048">
              <a:defRPr/>
            </a:pPr>
            <a:r>
              <a:rPr lang="en-US" altLang="ja-JP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東日本大震災による被災を含む。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6463827" y="5248077"/>
            <a:ext cx="1142520" cy="832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44048">
              <a:defRPr/>
            </a:pPr>
            <a:r>
              <a:rPr lang="ja-JP" altLang="en-US" sz="1400" dirty="0">
                <a:solidFill>
                  <a:srgbClr val="5BD4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豪雨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844048">
              <a:defRPr/>
            </a:pPr>
            <a:r>
              <a:rPr lang="ja-JP" altLang="en-US" sz="1400" dirty="0">
                <a:solidFill>
                  <a:srgbClr val="FFD54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地震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844048">
              <a:defRPr/>
            </a:pPr>
            <a:endParaRPr lang="ja-JP" altLang="en-US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4B120A5C-28A1-42BF-9E51-67A1429BA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89" y="1235235"/>
            <a:ext cx="9152089" cy="5127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rgbClr val="92D050"/>
              </a:gs>
              <a:gs pos="100000">
                <a:schemeClr val="accent3">
                  <a:lumMod val="95000"/>
                </a:schemeClr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lIns="84330" tIns="42167" rIns="84330" bIns="42167" anchor="ctr"/>
          <a:lstStyle/>
          <a:p>
            <a:pPr algn="ctr" defTabSz="844048">
              <a:spcBef>
                <a:spcPct val="50000"/>
              </a:spcBef>
              <a:defRPr/>
            </a:pPr>
            <a:endParaRPr lang="ja-JP" altLang="en-US" sz="1662" dirty="0">
              <a:solidFill>
                <a:prstClr val="black"/>
              </a:solidFill>
              <a:latin typeface="Calibri"/>
              <a:ea typeface="ＭＳ Ｐ明朝" pitchFamily="18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74E5BD1-0D79-4D3D-BD78-863857D86848}"/>
              </a:ext>
            </a:extLst>
          </p:cNvPr>
          <p:cNvSpPr txBox="1"/>
          <p:nvPr/>
        </p:nvSpPr>
        <p:spPr>
          <a:xfrm>
            <a:off x="537316" y="828887"/>
            <a:ext cx="7846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過去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か年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（平成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～令和元年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）の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ため池</a:t>
            </a:r>
            <a:r>
              <a: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被災状況</a:t>
            </a:r>
            <a:endParaRPr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789B161-CB9E-4872-A304-9EE45199422A}"/>
              </a:ext>
            </a:extLst>
          </p:cNvPr>
          <p:cNvSpPr txBox="1"/>
          <p:nvPr/>
        </p:nvSpPr>
        <p:spPr>
          <a:xfrm>
            <a:off x="5287518" y="155841"/>
            <a:ext cx="37341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自由民主党・国民の声　 </a:t>
            </a:r>
            <a:r>
              <a:rPr kumimoji="1" lang="ja-JP" altLang="en-US" sz="1200" b="1" dirty="0" smtClean="0"/>
              <a:t>　宮 崎　雅 夫</a:t>
            </a:r>
            <a:endParaRPr kumimoji="1" lang="en-US" altLang="ja-JP" sz="1200" b="1" dirty="0"/>
          </a:p>
          <a:p>
            <a:r>
              <a:rPr lang="ja-JP" altLang="en-US" sz="1200" b="1" dirty="0" smtClean="0"/>
              <a:t>令和３年５月１８日 </a:t>
            </a:r>
            <a:r>
              <a:rPr lang="ja-JP" altLang="en-US" sz="1200" b="1" dirty="0"/>
              <a:t>参議院農林水産委員会提出資料</a:t>
            </a:r>
            <a:endParaRPr lang="en-US" altLang="ja-JP" sz="1200" b="1" dirty="0"/>
          </a:p>
          <a:p>
            <a:r>
              <a:rPr kumimoji="1" lang="ja-JP" altLang="en-US" sz="1200" b="1" dirty="0" smtClean="0"/>
              <a:t>出典：農林</a:t>
            </a:r>
            <a:r>
              <a:rPr kumimoji="1" lang="ja-JP" altLang="en-US" sz="1200" b="1" dirty="0" smtClean="0"/>
              <a:t>水産省資料</a:t>
            </a:r>
            <a:r>
              <a:rPr kumimoji="1" lang="ja-JP" altLang="en-US" sz="1200" b="1" dirty="0" smtClean="0"/>
              <a:t>をもとに宮崎</a:t>
            </a:r>
            <a:r>
              <a:rPr kumimoji="1" lang="ja-JP" altLang="en-US" sz="1200" b="1" dirty="0"/>
              <a:t>雅夫事務所作成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26524" y="64049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111833" y="5369613"/>
            <a:ext cx="1142520" cy="83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44048">
              <a:defRPr/>
            </a:pPr>
            <a:r>
              <a:rPr lang="ja-JP" altLang="en-US" sz="1400" dirty="0">
                <a:solidFill>
                  <a:srgbClr val="5BD4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豪雨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844048">
              <a:defRPr/>
            </a:pPr>
            <a:r>
              <a:rPr lang="ja-JP" altLang="en-US" sz="1400" dirty="0">
                <a:solidFill>
                  <a:srgbClr val="FFD54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地震</a:t>
            </a:r>
            <a:endParaRPr lang="en-US" altLang="ja-JP" sz="1400" dirty="0" smtClean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844048">
              <a:defRPr/>
            </a:pPr>
            <a:r>
              <a:rPr lang="ja-JP" altLang="en-US" sz="1400" dirty="0">
                <a:solidFill>
                  <a:srgbClr val="9BBB59">
                    <a:lumMod val="60000"/>
                    <a:lumOff val="40000"/>
                  </a:srgb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その他</a:t>
            </a:r>
            <a:endParaRPr lang="en-US" altLang="ja-JP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844048">
              <a:defRPr/>
            </a:pPr>
            <a:endParaRPr lang="ja-JP" altLang="en-US" sz="14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552589" y="5851377"/>
            <a:ext cx="3759256" cy="553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44048">
              <a:defRPr/>
            </a:pPr>
            <a:r>
              <a:rPr lang="en-US" altLang="ja-JP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東日本大震災による被災を含む。</a:t>
            </a:r>
          </a:p>
        </p:txBody>
      </p:sp>
    </p:spTree>
    <p:extLst>
      <p:ext uri="{BB962C8B-B14F-4D97-AF65-F5344CB8AC3E}">
        <p14:creationId xmlns:p14="http://schemas.microsoft.com/office/powerpoint/2010/main" val="365106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130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HGPｺﾞｼｯｸM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濱井　和博</dc:creator>
  <cp:lastModifiedBy>参議院</cp:lastModifiedBy>
  <cp:revision>16</cp:revision>
  <cp:lastPrinted>2021-05-14T03:58:03Z</cp:lastPrinted>
  <dcterms:created xsi:type="dcterms:W3CDTF">2021-05-12T08:55:23Z</dcterms:created>
  <dcterms:modified xsi:type="dcterms:W3CDTF">2021-05-14T04:40:21Z</dcterms:modified>
</cp:coreProperties>
</file>